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9" r:id="rId2"/>
    <p:sldId id="370" r:id="rId3"/>
    <p:sldId id="278" r:id="rId4"/>
    <p:sldId id="283" r:id="rId5"/>
    <p:sldId id="390" r:id="rId6"/>
    <p:sldId id="452" r:id="rId7"/>
    <p:sldId id="454" r:id="rId8"/>
    <p:sldId id="453" r:id="rId9"/>
    <p:sldId id="267" r:id="rId10"/>
    <p:sldId id="357" r:id="rId11"/>
    <p:sldId id="359" r:id="rId12"/>
    <p:sldId id="360" r:id="rId13"/>
    <p:sldId id="358" r:id="rId14"/>
    <p:sldId id="361" r:id="rId15"/>
    <p:sldId id="362" r:id="rId16"/>
    <p:sldId id="363" r:id="rId17"/>
    <p:sldId id="310" r:id="rId18"/>
    <p:sldId id="364" r:id="rId19"/>
    <p:sldId id="372" r:id="rId20"/>
    <p:sldId id="308" r:id="rId21"/>
    <p:sldId id="353" r:id="rId22"/>
    <p:sldId id="374" r:id="rId23"/>
    <p:sldId id="376" r:id="rId24"/>
    <p:sldId id="346" r:id="rId25"/>
    <p:sldId id="354" r:id="rId26"/>
    <p:sldId id="347" r:id="rId27"/>
    <p:sldId id="377" r:id="rId28"/>
    <p:sldId id="348" r:id="rId29"/>
    <p:sldId id="366" r:id="rId30"/>
    <p:sldId id="379" r:id="rId31"/>
    <p:sldId id="378" r:id="rId32"/>
    <p:sldId id="349" r:id="rId33"/>
    <p:sldId id="380" r:id="rId34"/>
    <p:sldId id="333" r:id="rId35"/>
    <p:sldId id="350" r:id="rId36"/>
    <p:sldId id="368" r:id="rId37"/>
    <p:sldId id="351" r:id="rId38"/>
    <p:sldId id="369" r:id="rId39"/>
    <p:sldId id="451" r:id="rId40"/>
    <p:sldId id="442" r:id="rId41"/>
    <p:sldId id="443" r:id="rId42"/>
    <p:sldId id="445" r:id="rId43"/>
    <p:sldId id="295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00"/>
    <a:srgbClr val="C6C6C6"/>
    <a:srgbClr val="646256"/>
    <a:srgbClr val="FFFFFF"/>
    <a:srgbClr val="6C5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75016172490656E-2"/>
          <c:y val="5.6042938752799989E-2"/>
          <c:w val="0.93745034030383578"/>
          <c:h val="0.87854239360597197"/>
        </c:manualLayout>
      </c:layout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0.7</c:v>
                </c:pt>
                <c:pt idx="7">
                  <c:v>1</c:v>
                </c:pt>
                <c:pt idx="8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58-400C-BF44-3D1694F65F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0873104"/>
        <c:axId val="880866032"/>
      </c:lineChart>
      <c:catAx>
        <c:axId val="880873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0866032"/>
        <c:crosses val="autoZero"/>
        <c:auto val="1"/>
        <c:lblAlgn val="ctr"/>
        <c:lblOffset val="100"/>
        <c:noMultiLvlLbl val="0"/>
      </c:catAx>
      <c:valAx>
        <c:axId val="88086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8731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18B7-97F2-4E13-9981-765E5D800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AC50E-0287-4E06-81BB-85A9C010B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413A-CBDE-4835-B825-3F5D49FA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2261F-D2B6-4F24-B400-6D8F8A1F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930F-4ECA-493A-BA8D-95FC4901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F45-8596-4D30-89A6-875AE3B2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E04B5-8F48-4406-97AC-87CE7DAC7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35F26-DD66-4D90-AD7A-3B46B0A0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65DCA-4A99-411D-8331-4CAE9D06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7AF1-E69F-4FFE-9E66-14D1C197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5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5971-A4A8-4745-9BAB-617CEE083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BA390-8EB1-422F-A6EA-C8499C0B9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5AB5B-A546-46BD-BAB7-D12C7E13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4D67-2506-4364-8C9E-AE7B6E09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B677-1F0E-4B3E-B1F3-92AF4C12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5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6F1C-44AD-474A-A84B-7AA43D07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6924-9826-42E9-B5FD-CE4FFD60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8B67-3DB4-432C-B753-02E43DA3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37166-19DE-482E-A6A8-07BD6781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C08A9-97F3-4819-B679-11F70A42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2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9E8E-C899-4373-BFED-CD65466E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21D55-8309-40F4-90EA-BAE31DD5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7585-D96A-4191-A03B-D54304DE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45105-6C54-4317-BA4A-E0B70E62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938D-AFB1-40B7-BB85-C0811DD9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350C-C4CA-48A6-8E7B-9AE6E10A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6A6D-4A62-4738-ADD1-A0C0553EC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3FABB-DEB9-4F26-9B9D-7E0C4C5C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492AA-6E1B-48D6-A7D2-2570E5BE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B1669-230D-4FDB-93C6-099C4F41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3AA9A-E3C9-43F6-8746-4B12259E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CCF1-4251-48F2-811B-C6541602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48531-21D2-4854-83FB-C79A7E72D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450FE-8974-46B0-9A57-D6C7B12C7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0E463-C74C-46DA-93FE-8BCEAAE10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61323-E62B-4E91-B050-81A5CF762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B1E99-1B5C-4ACE-9495-A5A19900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2794B-34D2-427E-B71D-8EFF4E97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A6D30-A231-4E68-9656-7E68F74E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578D-3D87-4682-B008-36F96847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C600F-CFF0-4297-AAE1-F9074629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FD096-9B17-4F14-B157-52D84EC7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44E6E-731D-426F-8B41-8DA5BF8B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0DFC5-58FB-48FF-8FB2-0D0F7C98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36F33-909B-46FD-9702-4530869C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AF78C-F9EC-41C7-8FC8-2DB514E6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7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7F26-9648-4E84-B777-727A1987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58D6-5559-4124-B1E0-C21DE359E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A0032-57E4-4FCA-BF28-40B55A6B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B26DB-A264-4D76-889B-C7481BAF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F48EA-0FBD-4C15-9FF6-A315CD47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1520F-693A-486E-A9C9-47C22DDD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3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D555-8103-40EE-B01B-E2B7856D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16D92-C2B1-4D66-8BDA-CE8D4B5A7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4250C-28B4-48E1-84DD-BB0541F1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FA5F7-006F-4EBE-99AD-3CE6D2A2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33433-6D12-4FB9-8486-2ADE3302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1C3E7-72A8-4632-86D2-1F2B41EA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C3D5C-BD84-439A-91E2-74D55050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3D09-AF71-4B33-BEE2-2B291894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653A-905A-4049-B7AD-5C78F8B6C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06BB3-BAF6-4AFF-ADF7-FEAFDE35B9F0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88F5-6477-429D-9FF5-A87242E14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FC85E-AD88-408B-9161-3943E2857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B3E4-2A9B-4C5C-9AEB-2CC24CC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What is Data Science?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644F94-87F8-466D-8DE9-92E0A25C5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7944" y="2896904"/>
            <a:ext cx="3441577" cy="41066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A rather brief introduction to</a:t>
            </a:r>
          </a:p>
        </p:txBody>
      </p:sp>
    </p:spTree>
    <p:extLst>
      <p:ext uri="{BB962C8B-B14F-4D97-AF65-F5344CB8AC3E}">
        <p14:creationId xmlns:p14="http://schemas.microsoft.com/office/powerpoint/2010/main" val="137136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368068-9521-43CA-91A7-83FB406E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9" y="1547330"/>
            <a:ext cx="4611082" cy="43513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B5EBF5-4197-421D-A32C-B305BF4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1B21940-762B-499D-A3DB-B1DB26B14C51}"/>
              </a:ext>
            </a:extLst>
          </p:cNvPr>
          <p:cNvCxnSpPr>
            <a:cxnSpLocks/>
            <a:stCxn id="6" idx="4"/>
            <a:endCxn id="26" idx="1"/>
          </p:cNvCxnSpPr>
          <p:nvPr/>
        </p:nvCxnSpPr>
        <p:spPr>
          <a:xfrm rot="16200000" flipH="1">
            <a:off x="6709862" y="3287348"/>
            <a:ext cx="853844" cy="2209328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1C281D-82FC-402F-9D22-7A3436DE9D4B}"/>
              </a:ext>
            </a:extLst>
          </p:cNvPr>
          <p:cNvSpPr txBox="1"/>
          <p:nvPr/>
        </p:nvSpPr>
        <p:spPr>
          <a:xfrm>
            <a:off x="8241448" y="4464991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Solution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C4079E-2D7B-4951-9941-7EDFEF7D31DA}"/>
              </a:ext>
            </a:extLst>
          </p:cNvPr>
          <p:cNvSpPr/>
          <p:nvPr/>
        </p:nvSpPr>
        <p:spPr>
          <a:xfrm>
            <a:off x="5968239" y="3837329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2571-0430-48EB-B69F-00D720AF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4D0EB-13A3-4768-9677-76CD1B5A9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7657" y="704741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FCA88C-B891-424D-AD34-8914D878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7" r="1262" b="1304"/>
          <a:stretch/>
        </p:blipFill>
        <p:spPr>
          <a:xfrm>
            <a:off x="2950362" y="2377043"/>
            <a:ext cx="6348997" cy="31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1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2571-0430-48EB-B69F-00D720AF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4D0EB-13A3-4768-9677-76CD1B5A9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7657" y="704741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B74AF0-309A-4738-8F5C-8F13D1C6CE28}"/>
              </a:ext>
            </a:extLst>
          </p:cNvPr>
          <p:cNvGrpSpPr/>
          <p:nvPr/>
        </p:nvGrpSpPr>
        <p:grpSpPr>
          <a:xfrm>
            <a:off x="3188933" y="1754632"/>
            <a:ext cx="5814134" cy="4493324"/>
            <a:chOff x="3693111" y="1949969"/>
            <a:chExt cx="5814134" cy="44933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E5B53C-29BA-47ED-A1FD-06CC82811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677" t="22439" r="21799" b="42114"/>
            <a:stretch/>
          </p:blipFill>
          <p:spPr>
            <a:xfrm>
              <a:off x="3693111" y="1949969"/>
              <a:ext cx="5814134" cy="205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F87F01-550A-4EF5-BE30-83FC951E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25" t="22278" r="21708" b="36284"/>
            <a:stretch/>
          </p:blipFill>
          <p:spPr>
            <a:xfrm>
              <a:off x="3740149" y="4045677"/>
              <a:ext cx="5767096" cy="239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56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2571-0430-48EB-B69F-00D720AF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4D0EB-13A3-4768-9677-76CD1B5A9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7657" y="704741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5D28E-F832-4DDC-B0A0-029844C7B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5" r="1335" b="446"/>
          <a:stretch/>
        </p:blipFill>
        <p:spPr>
          <a:xfrm>
            <a:off x="2892641" y="2377043"/>
            <a:ext cx="6406718" cy="32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Awesome! How to make it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tho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5592B1-B3C0-420E-BA9A-7EE00BC9D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DF8B-3BF8-42B5-B706-BD548AAA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10" y="29751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Need Data!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6A3E801-014D-493D-8C26-23D06774C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81" y="2191661"/>
            <a:ext cx="1720938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368068-9521-43CA-91A7-83FB406E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9" y="1547330"/>
            <a:ext cx="4611082" cy="43513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B5EBF5-4197-421D-A32C-B305BF4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Skills!</a:t>
            </a:r>
          </a:p>
        </p:txBody>
      </p:sp>
    </p:spTree>
    <p:extLst>
      <p:ext uri="{BB962C8B-B14F-4D97-AF65-F5344CB8AC3E}">
        <p14:creationId xmlns:p14="http://schemas.microsoft.com/office/powerpoint/2010/main" val="244891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And Workflow!</a:t>
            </a:r>
          </a:p>
        </p:txBody>
      </p:sp>
    </p:spTree>
    <p:extLst>
      <p:ext uri="{BB962C8B-B14F-4D97-AF65-F5344CB8AC3E}">
        <p14:creationId xmlns:p14="http://schemas.microsoft.com/office/powerpoint/2010/main" val="1591007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DABB-41CF-46F9-B727-194CB02B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oss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-</a:t>
            </a:r>
            <a:r>
              <a:rPr lang="en-US" dirty="0"/>
              <a:t>I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ndustry</a:t>
            </a:r>
            <a:r>
              <a:rPr lang="en-US" dirty="0"/>
              <a:t> S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tandard</a:t>
            </a:r>
            <a:r>
              <a:rPr lang="en-US" dirty="0"/>
              <a:t> P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rocess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for</a:t>
            </a:r>
            <a:r>
              <a:rPr lang="en-US" dirty="0"/>
              <a:t> D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ata</a:t>
            </a:r>
            <a:r>
              <a:rPr lang="en-US" dirty="0"/>
              <a:t> M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170F-BA3D-4247-86C8-FFD2CFA9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crisp dm">
            <a:extLst>
              <a:ext uri="{FF2B5EF4-FFF2-40B4-BE49-F238E27FC236}">
                <a16:creationId xmlns:a16="http://schemas.microsoft.com/office/drawing/2014/main" id="{DD7A4211-AD3D-42D9-B138-C7D8FC24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18" y="1698918"/>
            <a:ext cx="3460164" cy="34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09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Let’s Start!</a:t>
            </a:r>
          </a:p>
        </p:txBody>
      </p:sp>
    </p:spTree>
    <p:extLst>
      <p:ext uri="{BB962C8B-B14F-4D97-AF65-F5344CB8AC3E}">
        <p14:creationId xmlns:p14="http://schemas.microsoft.com/office/powerpoint/2010/main" val="195757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Ahmad Zaky Syihan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644F94-87F8-466D-8DE9-92E0A25C5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4506" y="2896904"/>
            <a:ext cx="3441577" cy="41066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Hi, my name is</a:t>
            </a:r>
          </a:p>
        </p:txBody>
      </p:sp>
    </p:spTree>
    <p:extLst>
      <p:ext uri="{BB962C8B-B14F-4D97-AF65-F5344CB8AC3E}">
        <p14:creationId xmlns:p14="http://schemas.microsoft.com/office/powerpoint/2010/main" val="2610324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257211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3CC5-6EB5-4E08-9BF4-FA5631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E468-B89C-4759-B123-5C840822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188DBF51-DCF5-49D9-901D-3C4EAC5B6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31" y="2559770"/>
            <a:ext cx="1720938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3CC5-6EB5-4E08-9BF4-FA5631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Sources</a:t>
            </a:r>
          </a:p>
        </p:txBody>
      </p:sp>
      <p:pic>
        <p:nvPicPr>
          <p:cNvPr id="7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0F3F34-97E4-4EC5-A6E8-83660121E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70" y="2578113"/>
            <a:ext cx="2178297" cy="2290225"/>
          </a:xfrm>
        </p:spPr>
      </p:pic>
      <p:pic>
        <p:nvPicPr>
          <p:cNvPr id="8" name="Picture 7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0368CC8A-654D-490D-8280-DD19B642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93" y="2493150"/>
            <a:ext cx="2178296" cy="2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1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Must Aligned with the Problems!</a:t>
            </a:r>
          </a:p>
        </p:txBody>
      </p:sp>
    </p:spTree>
    <p:extLst>
      <p:ext uri="{BB962C8B-B14F-4D97-AF65-F5344CB8AC3E}">
        <p14:creationId xmlns:p14="http://schemas.microsoft.com/office/powerpoint/2010/main" val="302668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90733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7888-EA53-4484-846C-29AAB193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picture containing man, skiing, snow, shirt&#10;&#10;Description automatically generated">
            <a:extLst>
              <a:ext uri="{FF2B5EF4-FFF2-40B4-BE49-F238E27FC236}">
                <a16:creationId xmlns:a16="http://schemas.microsoft.com/office/drawing/2014/main" id="{84C7DE39-9D75-4A18-A09C-0AF179D40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24" y="1844016"/>
            <a:ext cx="4754951" cy="3169967"/>
          </a:xfr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B87014D-3BA9-4B9D-B918-456A087F00BF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6878002" y="1604693"/>
            <a:ext cx="402939" cy="1011626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C0FB46-BA98-4618-B07A-7643FAD67B4F}"/>
              </a:ext>
            </a:extLst>
          </p:cNvPr>
          <p:cNvSpPr txBox="1"/>
          <p:nvPr/>
        </p:nvSpPr>
        <p:spPr>
          <a:xfrm>
            <a:off x="7585284" y="1555093"/>
            <a:ext cx="2219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Gain Insights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FA705A-C295-46C4-A8C9-BC1C83E69245}"/>
              </a:ext>
            </a:extLst>
          </p:cNvPr>
          <p:cNvSpPr/>
          <p:nvPr/>
        </p:nvSpPr>
        <p:spPr>
          <a:xfrm>
            <a:off x="6509777" y="2311975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50683C3-C869-4381-8E11-8FDC9E804F3D}"/>
              </a:ext>
            </a:extLst>
          </p:cNvPr>
          <p:cNvCxnSpPr>
            <a:cxnSpLocks/>
            <a:stCxn id="16" idx="3"/>
            <a:endCxn id="15" idx="3"/>
          </p:cNvCxnSpPr>
          <p:nvPr/>
        </p:nvCxnSpPr>
        <p:spPr>
          <a:xfrm rot="5400000">
            <a:off x="3448786" y="2704485"/>
            <a:ext cx="345298" cy="1103732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5E8A7-CA5D-4998-8F72-97A22E40229C}"/>
              </a:ext>
            </a:extLst>
          </p:cNvPr>
          <p:cNvSpPr txBox="1"/>
          <p:nvPr/>
        </p:nvSpPr>
        <p:spPr>
          <a:xfrm>
            <a:off x="1291262" y="2767280"/>
            <a:ext cx="17783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Statistical</a:t>
            </a:r>
          </a:p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Approach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CFEA23-52A8-4B36-8D53-3E4EF0B0CD73}"/>
              </a:ext>
            </a:extLst>
          </p:cNvPr>
          <p:cNvSpPr/>
          <p:nvPr/>
        </p:nvSpPr>
        <p:spPr>
          <a:xfrm>
            <a:off x="4154591" y="2974651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58E3A9B-F942-46FA-98A5-9D66CAEC440D}"/>
              </a:ext>
            </a:extLst>
          </p:cNvPr>
          <p:cNvCxnSpPr>
            <a:cxnSpLocks/>
            <a:stCxn id="34" idx="6"/>
            <a:endCxn id="33" idx="1"/>
          </p:cNvCxnSpPr>
          <p:nvPr/>
        </p:nvCxnSpPr>
        <p:spPr>
          <a:xfrm>
            <a:off x="7973530" y="3038531"/>
            <a:ext cx="1081705" cy="1166345"/>
          </a:xfrm>
          <a:prstGeom prst="curvedConnector3">
            <a:avLst>
              <a:gd name="adj1" fmla="val 50000"/>
            </a:avLst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CCFDDBA-8014-4061-88D2-DD4F1969A0CE}"/>
              </a:ext>
            </a:extLst>
          </p:cNvPr>
          <p:cNvSpPr txBox="1"/>
          <p:nvPr/>
        </p:nvSpPr>
        <p:spPr>
          <a:xfrm>
            <a:off x="9055235" y="3543156"/>
            <a:ext cx="251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Characteristics</a:t>
            </a:r>
          </a:p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of Data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D81FE7-BF43-4EA1-8135-E1A5796DFEED}"/>
              </a:ext>
            </a:extLst>
          </p:cNvPr>
          <p:cNvSpPr/>
          <p:nvPr/>
        </p:nvSpPr>
        <p:spPr>
          <a:xfrm>
            <a:off x="7845769" y="2974650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2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24922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13C4-AE73-423B-839D-3121909C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53C3AE35-4A83-42E5-9162-AC806386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62" y="2484273"/>
            <a:ext cx="2178296" cy="2467600"/>
          </a:xfrm>
          <a:prstGeom prst="rect">
            <a:avLst/>
          </a:prstGeom>
        </p:spPr>
      </p:pic>
      <p:pic>
        <p:nvPicPr>
          <p:cNvPr id="5" name="Picture 4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C3272308-3584-4C69-B6D5-8284B7DE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62" y="2484273"/>
            <a:ext cx="2178296" cy="24676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1768AAB9-FA8A-4A96-8B5F-03A768587EF5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5400000" flipH="1" flipV="1">
            <a:off x="3707459" y="1338531"/>
            <a:ext cx="1223842" cy="1120911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646AFA-B1CC-4C3E-ADDF-21A1B8DCC3B5}"/>
              </a:ext>
            </a:extLst>
          </p:cNvPr>
          <p:cNvSpPr txBox="1"/>
          <p:nvPr/>
        </p:nvSpPr>
        <p:spPr>
          <a:xfrm>
            <a:off x="4879836" y="93312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Outliers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20D229-DD7C-4F42-9A03-60F88E5B1E6A}"/>
              </a:ext>
            </a:extLst>
          </p:cNvPr>
          <p:cNvSpPr/>
          <p:nvPr/>
        </p:nvSpPr>
        <p:spPr>
          <a:xfrm>
            <a:off x="3695044" y="2510907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78A5B3-C6CA-4E87-A266-65157913931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rot="10800000" flipV="1">
            <a:off x="2053567" y="3492880"/>
            <a:ext cx="684195" cy="881295"/>
          </a:xfrm>
          <a:prstGeom prst="curvedConnector3">
            <a:avLst>
              <a:gd name="adj1" fmla="val 50000"/>
            </a:avLst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E5FA3B-83D0-483B-9615-20C66CC9F3F6}"/>
              </a:ext>
            </a:extLst>
          </p:cNvPr>
          <p:cNvSpPr txBox="1"/>
          <p:nvPr/>
        </p:nvSpPr>
        <p:spPr>
          <a:xfrm>
            <a:off x="835477" y="3712456"/>
            <a:ext cx="1218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Null</a:t>
            </a:r>
          </a:p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Values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52E906-4D71-4E83-BB04-85FE72B0A725}"/>
              </a:ext>
            </a:extLst>
          </p:cNvPr>
          <p:cNvSpPr/>
          <p:nvPr/>
        </p:nvSpPr>
        <p:spPr>
          <a:xfrm>
            <a:off x="2737761" y="3429000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599518-39D3-4E7C-9B91-ED450875212C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137243" y="4793358"/>
            <a:ext cx="823123" cy="556928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C80FA7-5017-4BE8-8153-EF29C7665A0D}"/>
              </a:ext>
            </a:extLst>
          </p:cNvPr>
          <p:cNvSpPr txBox="1"/>
          <p:nvPr/>
        </p:nvSpPr>
        <p:spPr>
          <a:xfrm>
            <a:off x="4085735" y="5350286"/>
            <a:ext cx="1749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Imbalance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001616-F00E-4B05-91A8-3E9E2A62B4E5}"/>
              </a:ext>
            </a:extLst>
          </p:cNvPr>
          <p:cNvSpPr/>
          <p:nvPr/>
        </p:nvSpPr>
        <p:spPr>
          <a:xfrm>
            <a:off x="4009482" y="4729478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D2F61DE-0813-48DB-8A99-E4EE3FAC8E2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757558" y="3718073"/>
            <a:ext cx="2454504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B691A1-8BC8-4C23-AB46-8B9E96A27A60}"/>
              </a:ext>
            </a:extLst>
          </p:cNvPr>
          <p:cNvSpPr txBox="1"/>
          <p:nvPr/>
        </p:nvSpPr>
        <p:spPr>
          <a:xfrm>
            <a:off x="9248540" y="3340757"/>
            <a:ext cx="1797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646256"/>
                </a:solidFill>
                <a:latin typeface="Yanone Kaffeesatz" panose="00000500000000000000" pitchFamily="50" charset="0"/>
              </a:rPr>
              <a:t>Clean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DD686-E4A1-48FA-A33F-FF60E2BE24BF}"/>
              </a:ext>
            </a:extLst>
          </p:cNvPr>
          <p:cNvSpPr txBox="1"/>
          <p:nvPr/>
        </p:nvSpPr>
        <p:spPr>
          <a:xfrm>
            <a:off x="5264276" y="3382196"/>
            <a:ext cx="143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646256"/>
                </a:solidFill>
                <a:latin typeface="Yanone Kaffeesatz" panose="00000500000000000000" pitchFamily="50" charset="0"/>
              </a:rPr>
              <a:t>Bunch of Methods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5793A0E-21EE-44F8-9C6D-9EEC546A86CF}"/>
              </a:ext>
            </a:extLst>
          </p:cNvPr>
          <p:cNvCxnSpPr>
            <a:cxnSpLocks/>
            <a:stCxn id="36" idx="4"/>
          </p:cNvCxnSpPr>
          <p:nvPr/>
        </p:nvCxnSpPr>
        <p:spPr>
          <a:xfrm rot="16200000" flipH="1">
            <a:off x="8283670" y="4724140"/>
            <a:ext cx="493046" cy="887003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2E8BE33-C15D-477B-AD4A-907EBE839900}"/>
              </a:ext>
            </a:extLst>
          </p:cNvPr>
          <p:cNvSpPr/>
          <p:nvPr/>
        </p:nvSpPr>
        <p:spPr>
          <a:xfrm>
            <a:off x="8022811" y="4793358"/>
            <a:ext cx="127761" cy="127761"/>
          </a:xfrm>
          <a:prstGeom prst="ellipse">
            <a:avLst/>
          </a:prstGeom>
          <a:solidFill>
            <a:srgbClr val="646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DEACDF-3343-463B-9DB6-782EA83832B5}"/>
              </a:ext>
            </a:extLst>
          </p:cNvPr>
          <p:cNvSpPr txBox="1"/>
          <p:nvPr/>
        </p:nvSpPr>
        <p:spPr>
          <a:xfrm>
            <a:off x="8776809" y="4949517"/>
            <a:ext cx="2882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646256"/>
                </a:solidFill>
                <a:latin typeface="Yanone Kaffeesatz" panose="00000500000000000000" pitchFamily="50" charset="0"/>
              </a:rPr>
              <a:t>Hope the Machine Can Learn from it Effectively</a:t>
            </a:r>
          </a:p>
        </p:txBody>
      </p:sp>
    </p:spTree>
    <p:extLst>
      <p:ext uri="{BB962C8B-B14F-4D97-AF65-F5344CB8AC3E}">
        <p14:creationId xmlns:p14="http://schemas.microsoft.com/office/powerpoint/2010/main" val="326328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374241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DE21-08C7-4A8F-A884-F7EC1E6A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a Model That Fit ‘Nicely’ to the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3F9BDE-1B54-4699-ACE7-4B1EFED488B4}"/>
              </a:ext>
            </a:extLst>
          </p:cNvPr>
          <p:cNvGrpSpPr/>
          <p:nvPr/>
        </p:nvGrpSpPr>
        <p:grpSpPr>
          <a:xfrm>
            <a:off x="400068" y="2270007"/>
            <a:ext cx="11391863" cy="2850652"/>
            <a:chOff x="415392" y="1934177"/>
            <a:chExt cx="11391863" cy="2850652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703550EE-8C0E-493A-82BC-5A10DA7C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92" y="2303509"/>
              <a:ext cx="3552393" cy="2481320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58BAAF0C-87EF-441D-8C2D-E9E2465B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127" y="2303509"/>
              <a:ext cx="3552393" cy="2481320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0CB8E439-427A-4909-9D7E-421CCB31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862" y="2303509"/>
              <a:ext cx="3552393" cy="24813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56EBB-CAD4-4DCF-BD67-3025221C345A}"/>
                </a:ext>
              </a:extLst>
            </p:cNvPr>
            <p:cNvSpPr txBox="1"/>
            <p:nvPr/>
          </p:nvSpPr>
          <p:spPr>
            <a:xfrm>
              <a:off x="9882823" y="1934177"/>
              <a:ext cx="671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Overfit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3C1118-1991-475E-8221-1E87AD28525D}"/>
                </a:ext>
              </a:extLst>
            </p:cNvPr>
            <p:cNvSpPr txBox="1"/>
            <p:nvPr/>
          </p:nvSpPr>
          <p:spPr>
            <a:xfrm>
              <a:off x="1873523" y="1934177"/>
              <a:ext cx="775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Underfit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4CC8EA-F1A8-4883-8A33-7B261D40C7FC}"/>
                </a:ext>
              </a:extLst>
            </p:cNvPr>
            <p:cNvSpPr txBox="1"/>
            <p:nvPr/>
          </p:nvSpPr>
          <p:spPr>
            <a:xfrm>
              <a:off x="5912137" y="1934177"/>
              <a:ext cx="53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4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8C31-DAC0-4052-8462-D4B9EE70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10783824" cy="1714500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UMN Artificial Intelligence Lab Instructor</a:t>
            </a:r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C97B1A04-490C-4282-976B-DBF559A9F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3" r="25128" b="-3"/>
          <a:stretch/>
        </p:blipFill>
        <p:spPr>
          <a:xfrm>
            <a:off x="704087" y="370320"/>
            <a:ext cx="3649704" cy="4051011"/>
          </a:xfrm>
          <a:prstGeom prst="rect">
            <a:avLst/>
          </a:prstGeom>
        </p:spPr>
      </p:pic>
      <p:pic>
        <p:nvPicPr>
          <p:cNvPr id="7" name="Picture 6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9DFDE1F1-FD2D-4B16-9AF0-5A4DC4E7D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9"/>
          <a:stretch/>
        </p:blipFill>
        <p:spPr>
          <a:xfrm>
            <a:off x="4639540" y="370320"/>
            <a:ext cx="684837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What Model?</a:t>
            </a:r>
          </a:p>
        </p:txBody>
      </p:sp>
    </p:spTree>
    <p:extLst>
      <p:ext uri="{BB962C8B-B14F-4D97-AF65-F5344CB8AC3E}">
        <p14:creationId xmlns:p14="http://schemas.microsoft.com/office/powerpoint/2010/main" val="3671039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DC61-F3C8-4957-AF3F-125FD7C6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7BECA-BFD4-4AB3-A682-83FB346F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machine learning branches">
            <a:extLst>
              <a:ext uri="{FF2B5EF4-FFF2-40B4-BE49-F238E27FC236}">
                <a16:creationId xmlns:a16="http://schemas.microsoft.com/office/drawing/2014/main" id="{AFE1007C-A2E2-44EC-88C6-65C7254D2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4"/>
          <a:stretch/>
        </p:blipFill>
        <p:spPr bwMode="auto">
          <a:xfrm>
            <a:off x="3331368" y="818965"/>
            <a:ext cx="5529263" cy="52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9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288238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991D-C792-4BFF-80CE-3F6702F0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32667-BF9C-4019-87C6-D4FF6397480E}"/>
              </a:ext>
            </a:extLst>
          </p:cNvPr>
          <p:cNvSpPr/>
          <p:nvPr/>
        </p:nvSpPr>
        <p:spPr>
          <a:xfrm>
            <a:off x="2713838" y="3534297"/>
            <a:ext cx="4826524" cy="5938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BCC212-8104-4C0F-81F2-D9B9BDE08BA6}"/>
              </a:ext>
            </a:extLst>
          </p:cNvPr>
          <p:cNvSpPr/>
          <p:nvPr/>
        </p:nvSpPr>
        <p:spPr>
          <a:xfrm>
            <a:off x="7653483" y="3534297"/>
            <a:ext cx="1808669" cy="593889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C5E6A-C8D5-499A-BED4-A8AD01EE7264}"/>
              </a:ext>
            </a:extLst>
          </p:cNvPr>
          <p:cNvSpPr txBox="1"/>
          <p:nvPr/>
        </p:nvSpPr>
        <p:spPr>
          <a:xfrm>
            <a:off x="4680215" y="2965029"/>
            <a:ext cx="89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373B4-FE6F-4A36-8A41-D30457B336F9}"/>
              </a:ext>
            </a:extLst>
          </p:cNvPr>
          <p:cNvSpPr txBox="1"/>
          <p:nvPr/>
        </p:nvSpPr>
        <p:spPr>
          <a:xfrm>
            <a:off x="8139048" y="2965029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Test Data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0B0FDF9-730C-42E0-B666-C19D07E653B1}"/>
              </a:ext>
            </a:extLst>
          </p:cNvPr>
          <p:cNvSpPr/>
          <p:nvPr/>
        </p:nvSpPr>
        <p:spPr>
          <a:xfrm rot="16200000">
            <a:off x="5883742" y="-623946"/>
            <a:ext cx="408503" cy="67483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DD61-707F-4FD8-9585-987095A89261}"/>
              </a:ext>
            </a:extLst>
          </p:cNvPr>
          <p:cNvSpPr txBox="1"/>
          <p:nvPr/>
        </p:nvSpPr>
        <p:spPr>
          <a:xfrm>
            <a:off x="5721353" y="2071378"/>
            <a:ext cx="73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37859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C1E4BF-24A5-4D79-8ABD-1572C735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47841-0CEE-4A03-AD6F-7E4070777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EEE629-FEE5-4D04-B743-1EB3FFB05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090F4-0E84-446E-9085-4CA913BA4382}"/>
              </a:ext>
            </a:extLst>
          </p:cNvPr>
          <p:cNvGrpSpPr/>
          <p:nvPr/>
        </p:nvGrpSpPr>
        <p:grpSpPr>
          <a:xfrm>
            <a:off x="2275295" y="1580769"/>
            <a:ext cx="7641410" cy="3696462"/>
            <a:chOff x="2741573" y="1996407"/>
            <a:chExt cx="7641410" cy="3696462"/>
          </a:xfrm>
        </p:grpSpPr>
        <p:pic>
          <p:nvPicPr>
            <p:cNvPr id="27" name="Content Placeholder 8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D279B558-9C53-48E0-A1FB-EA576567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795" y="2671501"/>
              <a:ext cx="1829217" cy="2299224"/>
            </a:xfrm>
            <a:prstGeom prst="rect">
              <a:avLst/>
            </a:prstGeom>
          </p:spPr>
        </p:pic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AE409B4F-3AFD-4D64-97AA-0379782400B2}"/>
                </a:ext>
              </a:extLst>
            </p:cNvPr>
            <p:cNvCxnSpPr>
              <a:cxnSpLocks/>
            </p:cNvCxnSpPr>
            <p:nvPr/>
          </p:nvCxnSpPr>
          <p:spPr>
            <a:xfrm>
              <a:off x="3941685" y="2671501"/>
              <a:ext cx="727972" cy="5348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59AEDC-2657-4CD1-A243-8F5495217114}"/>
                </a:ext>
              </a:extLst>
            </p:cNvPr>
            <p:cNvSpPr txBox="1"/>
            <p:nvPr/>
          </p:nvSpPr>
          <p:spPr>
            <a:xfrm>
              <a:off x="2741573" y="1996407"/>
              <a:ext cx="1227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 Data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B22972CA-2E70-4495-85CB-442400042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938" y="2856167"/>
              <a:ext cx="1065319" cy="62972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729A24-8A3D-44C2-8E78-C0BD2528AEE8}"/>
                </a:ext>
              </a:extLst>
            </p:cNvPr>
            <p:cNvSpPr/>
            <p:nvPr/>
          </p:nvSpPr>
          <p:spPr>
            <a:xfrm>
              <a:off x="2840440" y="2369029"/>
              <a:ext cx="1029809" cy="5938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BCEAF7-80D2-41FD-892F-21EA7A4449E8}"/>
                </a:ext>
              </a:extLst>
            </p:cNvPr>
            <p:cNvSpPr txBox="1"/>
            <p:nvPr/>
          </p:nvSpPr>
          <p:spPr>
            <a:xfrm>
              <a:off x="7220923" y="2665973"/>
              <a:ext cx="1227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27595C-CD63-4E85-A163-A5C57CD85BDE}"/>
                </a:ext>
              </a:extLst>
            </p:cNvPr>
            <p:cNvSpPr/>
            <p:nvPr/>
          </p:nvSpPr>
          <p:spPr>
            <a:xfrm>
              <a:off x="7185411" y="2559222"/>
              <a:ext cx="248989" cy="593889"/>
            </a:xfrm>
            <a:prstGeom prst="rect">
              <a:avLst/>
            </a:prstGeom>
            <a:solidFill>
              <a:srgbClr val="FB8C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BC6DF8-3C5F-4511-8836-A66B6F6D951A}"/>
                </a:ext>
              </a:extLst>
            </p:cNvPr>
            <p:cNvSpPr txBox="1"/>
            <p:nvPr/>
          </p:nvSpPr>
          <p:spPr>
            <a:xfrm>
              <a:off x="3800180" y="3178111"/>
              <a:ext cx="1227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Learning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C85982-84C3-4DE0-B3FC-042AB749AB52}"/>
                </a:ext>
              </a:extLst>
            </p:cNvPr>
            <p:cNvSpPr txBox="1"/>
            <p:nvPr/>
          </p:nvSpPr>
          <p:spPr>
            <a:xfrm>
              <a:off x="8381470" y="2860486"/>
              <a:ext cx="1227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Predict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5783DEBC-8A1A-4F28-9834-586EE1A51238}"/>
                </a:ext>
              </a:extLst>
            </p:cNvPr>
            <p:cNvCxnSpPr>
              <a:cxnSpLocks/>
            </p:cNvCxnSpPr>
            <p:nvPr/>
          </p:nvCxnSpPr>
          <p:spPr>
            <a:xfrm>
              <a:off x="8275799" y="2850639"/>
              <a:ext cx="1001366" cy="63524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4B1423-560E-46F5-BEC1-644D9E00D108}"/>
                </a:ext>
              </a:extLst>
            </p:cNvPr>
            <p:cNvSpPr txBox="1"/>
            <p:nvPr/>
          </p:nvSpPr>
          <p:spPr>
            <a:xfrm>
              <a:off x="9060081" y="3304795"/>
              <a:ext cx="1227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3FA1EF-7E01-4296-8140-B4AC66DC2708}"/>
                </a:ext>
              </a:extLst>
            </p:cNvPr>
            <p:cNvSpPr txBox="1"/>
            <p:nvPr/>
          </p:nvSpPr>
          <p:spPr>
            <a:xfrm>
              <a:off x="8964718" y="3821113"/>
              <a:ext cx="141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Actual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CC6BCE-C9BB-4880-B047-59E586A00279}"/>
                </a:ext>
              </a:extLst>
            </p:cNvPr>
            <p:cNvSpPr txBox="1"/>
            <p:nvPr/>
          </p:nvSpPr>
          <p:spPr>
            <a:xfrm>
              <a:off x="8964717" y="3562954"/>
              <a:ext cx="141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91B2A3-14BF-41D0-82E7-E0201010F4B4}"/>
                </a:ext>
              </a:extLst>
            </p:cNvPr>
            <p:cNvSpPr txBox="1"/>
            <p:nvPr/>
          </p:nvSpPr>
          <p:spPr>
            <a:xfrm>
              <a:off x="8964716" y="4152765"/>
              <a:ext cx="141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C351EE-C981-4767-B33E-D914BF776BB9}"/>
                </a:ext>
              </a:extLst>
            </p:cNvPr>
            <p:cNvSpPr txBox="1"/>
            <p:nvPr/>
          </p:nvSpPr>
          <p:spPr>
            <a:xfrm>
              <a:off x="8964716" y="4448604"/>
              <a:ext cx="141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Error / Loss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9462CF9-983C-443F-B178-25BDF22649AA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8897783" y="4593636"/>
              <a:ext cx="551767" cy="1000366"/>
            </a:xfrm>
            <a:prstGeom prst="curvedConnector2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753DE-407D-49ED-9D26-795F39B8CF36}"/>
                </a:ext>
              </a:extLst>
            </p:cNvPr>
            <p:cNvSpPr txBox="1"/>
            <p:nvPr/>
          </p:nvSpPr>
          <p:spPr>
            <a:xfrm>
              <a:off x="7434400" y="5046538"/>
              <a:ext cx="1418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89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024830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FB70-7C56-4FA6-BABF-FFA8537E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7196-5D55-4164-89C9-12CA8D8EA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C9AEC-7205-48B8-98CC-78BF409DBB01}"/>
              </a:ext>
            </a:extLst>
          </p:cNvPr>
          <p:cNvGrpSpPr/>
          <p:nvPr/>
        </p:nvGrpSpPr>
        <p:grpSpPr>
          <a:xfrm>
            <a:off x="1365875" y="2089057"/>
            <a:ext cx="9198640" cy="3128786"/>
            <a:chOff x="-175868" y="1075266"/>
            <a:chExt cx="11713818" cy="3860749"/>
          </a:xfrm>
        </p:grpSpPr>
        <p:graphicFrame>
          <p:nvGraphicFramePr>
            <p:cNvPr id="5" name="Chart 4" descr="Chart.">
              <a:extLst>
                <a:ext uri="{FF2B5EF4-FFF2-40B4-BE49-F238E27FC236}">
                  <a16:creationId xmlns:a16="http://schemas.microsoft.com/office/drawing/2014/main" id="{C099C7DF-CECF-4BA4-AF2E-56EB0351CD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7991475"/>
                </p:ext>
              </p:extLst>
            </p:nvPr>
          </p:nvGraphicFramePr>
          <p:xfrm>
            <a:off x="654050" y="1075266"/>
            <a:ext cx="10883900" cy="3344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2832D-9F88-4339-B0E0-FC938A7C846C}"/>
                </a:ext>
              </a:extLst>
            </p:cNvPr>
            <p:cNvSpPr txBox="1"/>
            <p:nvPr/>
          </p:nvSpPr>
          <p:spPr>
            <a:xfrm rot="16200000">
              <a:off x="-263253" y="2395540"/>
              <a:ext cx="841053" cy="666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Loss</a:t>
              </a:r>
              <a:endParaRPr lang="en-US" sz="3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063CF5-F96D-4EAA-B7AB-AEA26368F9FF}"/>
                </a:ext>
              </a:extLst>
            </p:cNvPr>
            <p:cNvSpPr txBox="1"/>
            <p:nvPr/>
          </p:nvSpPr>
          <p:spPr>
            <a:xfrm>
              <a:off x="5382503" y="4290391"/>
              <a:ext cx="1916419" cy="6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Tuning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037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2003234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8C3F-135F-4B1D-A2A1-2F51BCEB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1E700-430D-499B-B959-3A4220282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37" y="2448169"/>
            <a:ext cx="3098801" cy="2695445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87AE145-5A43-4988-A9CB-48D8876B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96" y="814487"/>
            <a:ext cx="1161983" cy="19876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02FAF0E-4746-47B2-B9C2-C36DE4751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124" y="3795891"/>
            <a:ext cx="2904195" cy="250207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4D5FCCB-73FE-4380-9976-B3CF5A22D8D7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5400000" flipH="1" flipV="1">
            <a:off x="4506827" y="1177600"/>
            <a:ext cx="639880" cy="1901258"/>
          </a:xfrm>
          <a:prstGeom prst="curvedConnector2">
            <a:avLst/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E579115-D038-447F-9C55-5E4B39FBEF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425538" y="3795892"/>
            <a:ext cx="1575586" cy="1251037"/>
          </a:xfrm>
          <a:prstGeom prst="curvedConnector3">
            <a:avLst>
              <a:gd name="adj1" fmla="val 50000"/>
            </a:avLst>
          </a:prstGeom>
          <a:ln w="38100">
            <a:solidFill>
              <a:srgbClr val="64625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0C78533-C1E8-484E-9EF7-2991DEA7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52" y="1488348"/>
            <a:ext cx="735635" cy="639881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D226FB89-F326-47BF-A590-325488A1F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403" y="4461146"/>
            <a:ext cx="735635" cy="6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9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Let’s Code!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3D091-5481-425E-880D-BEDD23EEB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8C31-DAC0-4052-8462-D4B9EE70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10783824" cy="1714500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Unilever Power BI Training Instructor</a:t>
            </a:r>
          </a:p>
        </p:txBody>
      </p:sp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F9A2D-8E15-4986-82ED-DA7CBF62C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r="16389" b="-3"/>
          <a:stretch/>
        </p:blipFill>
        <p:spPr>
          <a:xfrm>
            <a:off x="704087" y="370320"/>
            <a:ext cx="3649704" cy="4051011"/>
          </a:xfrm>
          <a:prstGeom prst="rect">
            <a:avLst/>
          </a:prstGeom>
        </p:spPr>
      </p:pic>
      <p:pic>
        <p:nvPicPr>
          <p:cNvPr id="13" name="Picture 1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2E30A2-E35F-4EA6-AC38-2D1742D1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9"/>
          <a:stretch/>
        </p:blipFill>
        <p:spPr>
          <a:xfrm>
            <a:off x="4639540" y="370320"/>
            <a:ext cx="684837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3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Bonus Tips!</a:t>
            </a:r>
          </a:p>
        </p:txBody>
      </p:sp>
    </p:spTree>
    <p:extLst>
      <p:ext uri="{BB962C8B-B14F-4D97-AF65-F5344CB8AC3E}">
        <p14:creationId xmlns:p14="http://schemas.microsoft.com/office/powerpoint/2010/main" val="256045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AEB-8C69-46AA-AFEA-5080F7B2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99A0-ED37-490C-AAEF-4F616D71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 lot of experiments</a:t>
            </a:r>
          </a:p>
          <a:p>
            <a:r>
              <a:rPr lang="en-US" dirty="0"/>
              <a:t>Copy other people's work (and try to understand it of course…)</a:t>
            </a:r>
          </a:p>
          <a:p>
            <a:r>
              <a:rPr lang="en-US" dirty="0"/>
              <a:t>Mastering data science workflow is a must</a:t>
            </a:r>
          </a:p>
          <a:p>
            <a:r>
              <a:rPr lang="en-US" dirty="0"/>
              <a:t>Learn exploratory data analysis</a:t>
            </a:r>
          </a:p>
          <a:p>
            <a:r>
              <a:rPr lang="en-US" dirty="0"/>
              <a:t>Learn </a:t>
            </a:r>
            <a:r>
              <a:rPr lang="en-US" dirty="0" err="1"/>
              <a:t>maths</a:t>
            </a:r>
            <a:r>
              <a:rPr lang="en-US" dirty="0"/>
              <a:t> (lol trust me on this)</a:t>
            </a:r>
          </a:p>
        </p:txBody>
      </p:sp>
    </p:spTree>
    <p:extLst>
      <p:ext uri="{BB962C8B-B14F-4D97-AF65-F5344CB8AC3E}">
        <p14:creationId xmlns:p14="http://schemas.microsoft.com/office/powerpoint/2010/main" val="4243226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Yanone Kaffeesatz" panose="00000500000000000000" pitchFamily="50" charset="0"/>
              </a:rPr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1779844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8C31-DAC0-4052-8462-D4B9EE70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Always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 Your Knowledge!</a:t>
            </a:r>
            <a:endParaRPr lang="en-US" dirty="0">
              <a:solidFill>
                <a:schemeClr val="bg2">
                  <a:lumMod val="85000"/>
                </a:schemeClr>
              </a:solidFill>
              <a:latin typeface="Yanone Kaffeesatz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03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9E140C-3FD3-4F4D-A37D-2C14AF0A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22"/>
          <a:stretch/>
        </p:blipFill>
        <p:spPr>
          <a:xfrm>
            <a:off x="2020053" y="1296262"/>
            <a:ext cx="3197059" cy="449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65088-E578-4E33-849F-FB8BC736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75" y="1305140"/>
            <a:ext cx="52578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1645-4F6E-4CA7-8A75-210759E3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175" y="2670072"/>
            <a:ext cx="5496560" cy="2279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Instagram 	: </a:t>
            </a:r>
            <a:r>
              <a:rPr lang="en-US" dirty="0" err="1"/>
              <a:t>zakysyihan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Email		: ahmadzakysyihan@gmail.com</a:t>
            </a:r>
          </a:p>
          <a:p>
            <a:pPr marL="0" indent="0">
              <a:buNone/>
            </a:pPr>
            <a:r>
              <a:rPr lang="en-US" dirty="0"/>
              <a:t>LinkedIn		: Zaky Syihan</a:t>
            </a:r>
          </a:p>
          <a:p>
            <a:pPr marL="0" indent="0">
              <a:buNone/>
            </a:pPr>
            <a:r>
              <a:rPr lang="en-US" dirty="0"/>
              <a:t>Medium		: Zaky Syihan</a:t>
            </a:r>
          </a:p>
        </p:txBody>
      </p:sp>
    </p:spTree>
    <p:extLst>
      <p:ext uri="{BB962C8B-B14F-4D97-AF65-F5344CB8AC3E}">
        <p14:creationId xmlns:p14="http://schemas.microsoft.com/office/powerpoint/2010/main" val="348178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8C31-DAC0-4052-8462-D4B9EE70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10783824" cy="1714500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Shopee National Data Science Competition</a:t>
            </a:r>
          </a:p>
        </p:txBody>
      </p:sp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F9A2D-8E15-4986-82ED-DA7CBF62C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r="16389" b="-3"/>
          <a:stretch/>
        </p:blipFill>
        <p:spPr>
          <a:xfrm>
            <a:off x="704087" y="370320"/>
            <a:ext cx="3649704" cy="4051011"/>
          </a:xfrm>
          <a:prstGeom prst="rect">
            <a:avLst/>
          </a:prstGeom>
        </p:spPr>
      </p:pic>
      <p:pic>
        <p:nvPicPr>
          <p:cNvPr id="13" name="Picture 1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2E30A2-E35F-4EA6-AC38-2D1742D1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9"/>
          <a:stretch/>
        </p:blipFill>
        <p:spPr>
          <a:xfrm>
            <a:off x="4639540" y="370320"/>
            <a:ext cx="6848371" cy="4051011"/>
          </a:xfrm>
          <a:prstGeom prst="rect">
            <a:avLst/>
          </a:prstGeom>
        </p:spPr>
      </p:pic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DAE8CCF-DACC-4AB0-98BD-F8400AE83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5"/>
          <a:stretch/>
        </p:blipFill>
        <p:spPr>
          <a:xfrm>
            <a:off x="4639540" y="370320"/>
            <a:ext cx="6848371" cy="4051011"/>
          </a:xfrm>
          <a:prstGeom prst="rect">
            <a:avLst/>
          </a:prstGeom>
        </p:spPr>
      </p:pic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9519AA4-A3F7-479D-BC18-9FB8FB7761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r="22164"/>
          <a:stretch/>
        </p:blipFill>
        <p:spPr>
          <a:xfrm>
            <a:off x="704087" y="370319"/>
            <a:ext cx="3649704" cy="40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5A4-BD2A-4E5F-9338-3691079F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0A46-9D4E-40BD-BCE7-D0201D0F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elkom Indonesia - Wikipedia bahasa Indonesia, ensiklopedia bebas">
            <a:extLst>
              <a:ext uri="{FF2B5EF4-FFF2-40B4-BE49-F238E27FC236}">
                <a16:creationId xmlns:a16="http://schemas.microsoft.com/office/drawing/2014/main" id="{77C13B16-2A30-4B9C-9BCD-5BB84C054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54" y="2233984"/>
            <a:ext cx="3213291" cy="176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14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B4D5E-2EDF-4074-B805-D38F9E0B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200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CF5C2CF-1A35-4959-A456-27F9784F7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"/>
          <a:stretch/>
        </p:blipFill>
        <p:spPr>
          <a:xfrm>
            <a:off x="487700" y="275686"/>
            <a:ext cx="4591563" cy="6306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305DBF0-7762-44D3-A9E1-0FBC295A3F67}"/>
              </a:ext>
            </a:extLst>
          </p:cNvPr>
          <p:cNvGrpSpPr/>
          <p:nvPr/>
        </p:nvGrpSpPr>
        <p:grpSpPr>
          <a:xfrm>
            <a:off x="5244418" y="276496"/>
            <a:ext cx="6631937" cy="6315978"/>
            <a:chOff x="4990418" y="1"/>
            <a:chExt cx="7211741" cy="6868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A7912A-B72F-4CF2-8949-9B874BE23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" b="22389"/>
            <a:stretch/>
          </p:blipFill>
          <p:spPr>
            <a:xfrm>
              <a:off x="4990418" y="1"/>
              <a:ext cx="7198252" cy="31699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CF3CE0-E7A5-4E76-8072-118460EDC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08"/>
            <a:stretch/>
          </p:blipFill>
          <p:spPr>
            <a:xfrm>
              <a:off x="4993005" y="3332481"/>
              <a:ext cx="7209154" cy="3535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55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6D4-2C1E-4EE7-BEA6-CB2D3C7C7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634" y="2948778"/>
            <a:ext cx="9144000" cy="971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Yanone Kaffeesatz" panose="00000500000000000000" pitchFamily="50" charset="0"/>
              </a:rPr>
              <a:t>What is Data Science?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644F94-87F8-466D-8DE9-92E0A25C5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7944" y="2896904"/>
            <a:ext cx="3441577" cy="41066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A rather brief introduction to</a:t>
            </a:r>
          </a:p>
        </p:txBody>
      </p:sp>
    </p:spTree>
    <p:extLst>
      <p:ext uri="{BB962C8B-B14F-4D97-AF65-F5344CB8AC3E}">
        <p14:creationId xmlns:p14="http://schemas.microsoft.com/office/powerpoint/2010/main" val="74801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368068-9521-43CA-91A7-83FB406E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9" y="1547330"/>
            <a:ext cx="4611082" cy="43513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B5EBF5-4197-421D-A32C-B305BF4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8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2F5496"/>
      </a:dk1>
      <a:lt1>
        <a:sysClr val="window" lastClr="FFFFFF"/>
      </a:lt1>
      <a:dk2>
        <a:srgbClr val="2F5496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Yanone Kaffeesatz"/>
        <a:ea typeface=""/>
        <a:cs typeface=""/>
      </a:majorFont>
      <a:minorFont>
        <a:latin typeface="Yanone Kaffeesatz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247</Words>
  <Application>Microsoft Office PowerPoint</Application>
  <PresentationFormat>Widescreen</PresentationFormat>
  <Paragraphs>77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Yanone Kaffeesatz</vt:lpstr>
      <vt:lpstr>Yanone Kaffeesatz Extra Light</vt:lpstr>
      <vt:lpstr>Office Theme</vt:lpstr>
      <vt:lpstr>What is Data Science?</vt:lpstr>
      <vt:lpstr>Ahmad Zaky Syihan</vt:lpstr>
      <vt:lpstr>UMN Artificial Intelligence Lab Instructor</vt:lpstr>
      <vt:lpstr>Unilever Power BI Training Instructor</vt:lpstr>
      <vt:lpstr>Shopee National Data Science Competition</vt:lpstr>
      <vt:lpstr>PowerPoint Presentation</vt:lpstr>
      <vt:lpstr>PowerPoint Presentation</vt:lpstr>
      <vt:lpstr>What is Data Science?</vt:lpstr>
      <vt:lpstr>PowerPoint Presentation</vt:lpstr>
      <vt:lpstr>PowerPoint Presentation</vt:lpstr>
      <vt:lpstr>Solution</vt:lpstr>
      <vt:lpstr>Solution</vt:lpstr>
      <vt:lpstr>Solution</vt:lpstr>
      <vt:lpstr>Awesome! How to make it tho?</vt:lpstr>
      <vt:lpstr>We Need Data!</vt:lpstr>
      <vt:lpstr>And Skills!</vt:lpstr>
      <vt:lpstr>And Workflow!</vt:lpstr>
      <vt:lpstr>CRoss-Industry Standard Process for Data Mining</vt:lpstr>
      <vt:lpstr>Let’s Start!</vt:lpstr>
      <vt:lpstr>Data Gathering</vt:lpstr>
      <vt:lpstr>Data Storage</vt:lpstr>
      <vt:lpstr>Other Sources</vt:lpstr>
      <vt:lpstr>Must Aligned with the Problems!</vt:lpstr>
      <vt:lpstr>Data Exploration</vt:lpstr>
      <vt:lpstr>PowerPoint Presentation</vt:lpstr>
      <vt:lpstr>Data Preprocessing</vt:lpstr>
      <vt:lpstr>PowerPoint Presentation</vt:lpstr>
      <vt:lpstr>Data Modelling</vt:lpstr>
      <vt:lpstr>Create a Model That Fit ‘Nicely’ to the Data</vt:lpstr>
      <vt:lpstr>What Model?</vt:lpstr>
      <vt:lpstr>PowerPoint Presentation</vt:lpstr>
      <vt:lpstr>Model Validation</vt:lpstr>
      <vt:lpstr>PowerPoint Presentation</vt:lpstr>
      <vt:lpstr>PowerPoint Presentation</vt:lpstr>
      <vt:lpstr>Model Optimization</vt:lpstr>
      <vt:lpstr>Increase model performance</vt:lpstr>
      <vt:lpstr>Model Deployment</vt:lpstr>
      <vt:lpstr>PowerPoint Presentation</vt:lpstr>
      <vt:lpstr>Let’s Code!</vt:lpstr>
      <vt:lpstr>Bonus Tips!</vt:lpstr>
      <vt:lpstr>For learners</vt:lpstr>
      <vt:lpstr>That’s all folks!</vt:lpstr>
      <vt:lpstr>Always Share Your Knowledge!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</dc:title>
  <dc:creator>Ahmad Zaky Syihan</dc:creator>
  <cp:lastModifiedBy>Ahmad Syihan</cp:lastModifiedBy>
  <cp:revision>3</cp:revision>
  <dcterms:created xsi:type="dcterms:W3CDTF">2020-11-27T03:01:18Z</dcterms:created>
  <dcterms:modified xsi:type="dcterms:W3CDTF">2020-11-28T16:59:01Z</dcterms:modified>
</cp:coreProperties>
</file>